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7" r:id="rId3"/>
    <p:sldId id="258" r:id="rId4"/>
    <p:sldId id="259" r:id="rId5"/>
    <p:sldId id="260" r:id="rId6"/>
    <p:sldId id="261" r:id="rId7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71069-8387-413F-8437-EC218F8C259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258A7-EFBA-4224-A787-9CDC7A9601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258A7-EFBA-4224-A787-9CDC7A9601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3CC72-906F-4755-828A-480166EB883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A19D2-03B3-44DA-A40D-3258D5F321C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553C4-A3B7-4338-A20A-4AE948926B3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D1167-C464-4162-A244-6FF7D598E5F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3CB10-791D-4F85-B86E-348C95E9571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9CDE5-3537-4A1E-BE29-DA796D338E4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5DF83-551C-47BD-9A82-BC8F719C708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738DA-05E9-48B5-B5C7-B9CC1BCFCBB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6FA7E-A01F-4451-9F7F-B53A2F27EBC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83FCB-00BB-475C-99D9-DA85D3795F6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9DCB1-620A-41DA-8F22-8B1F5C6846E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6D275A05-998F-42D1-BC72-95B2BB75AEE2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WordArt 6"/>
          <p:cNvSpPr>
            <a:spLocks noChangeArrowheads="1" noChangeShapeType="1" noTextEdit="1"/>
          </p:cNvSpPr>
          <p:nvPr/>
        </p:nvSpPr>
        <p:spPr bwMode="auto">
          <a:xfrm>
            <a:off x="2451100" y="3810000"/>
            <a:ext cx="4038600" cy="4826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altLang="zh-CN" sz="40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cs typeface="Arial" panose="020B0604020202020204" pitchFamily="34" charset="0"/>
              </a:rPr>
              <a:t>Section B 1a-1d</a:t>
            </a:r>
            <a:endParaRPr lang="zh-CN" altLang="en-US" sz="4000" b="1" kern="1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2707" name="Text Box 2"/>
          <p:cNvSpPr txBox="1">
            <a:spLocks noChangeArrowheads="1"/>
          </p:cNvSpPr>
          <p:nvPr/>
        </p:nvSpPr>
        <p:spPr bwMode="auto">
          <a:xfrm>
            <a:off x="304800" y="838200"/>
            <a:ext cx="85344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>
              <a:spcBef>
                <a:spcPts val="0"/>
              </a:spcBef>
            </a:pPr>
            <a:r>
              <a:rPr lang="en-US" altLang="zh-CN" sz="4800" b="1" dirty="0">
                <a:solidFill>
                  <a:srgbClr val="0000CC"/>
                </a:solidFill>
              </a:rPr>
              <a:t>Unit 2</a:t>
            </a:r>
            <a:endParaRPr lang="en-US" altLang="zh-CN" sz="4800" b="1" dirty="0">
              <a:solidFill>
                <a:srgbClr val="0000CC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zh-CN" sz="5400" b="1" dirty="0">
                <a:solidFill>
                  <a:srgbClr val="0000CC"/>
                </a:solidFill>
                <a:latin typeface="Adobe Garamond Pro Bold" pitchFamily="18" charset="0"/>
              </a:rPr>
              <a:t>I think that mooncakes are  </a:t>
            </a:r>
            <a:endParaRPr lang="en-US" altLang="zh-CN" sz="5400" b="1" dirty="0">
              <a:solidFill>
                <a:srgbClr val="0000CC"/>
              </a:solidFill>
              <a:latin typeface="Adobe Garamond Pro Bold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CN" sz="5400" b="1" dirty="0">
                <a:solidFill>
                  <a:srgbClr val="0000CC"/>
                </a:solidFill>
                <a:latin typeface="Adobe Garamond Pro Bold" pitchFamily="18" charset="0"/>
              </a:rPr>
              <a:t>delicious</a:t>
            </a:r>
            <a:r>
              <a:rPr lang="en-US" altLang="zh-CN" sz="5400" b="1" dirty="0" smtClean="0">
                <a:solidFill>
                  <a:srgbClr val="0000CC"/>
                </a:solidFill>
                <a:latin typeface="Adobe Garamond Pro Bold" pitchFamily="18" charset="0"/>
              </a:rPr>
              <a:t>!</a:t>
            </a:r>
            <a:endParaRPr lang="en-US" altLang="zh-CN" sz="5400" b="1" dirty="0">
              <a:solidFill>
                <a:srgbClr val="0000CC"/>
              </a:solidFill>
              <a:latin typeface="Adobe Garamond Pro Bold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63003" y="5410256"/>
            <a:ext cx="6017994" cy="533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en-US" altLang="zh-CN" sz="28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模板网</a:t>
            </a:r>
            <a:r>
              <a:rPr lang="en-US" altLang="zh-CN" sz="28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-WWW.1PPT.COM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5"/>
          <p:cNvSpPr>
            <a:spLocks noChangeArrowheads="1"/>
          </p:cNvSpPr>
          <p:nvPr/>
        </p:nvSpPr>
        <p:spPr bwMode="auto">
          <a:xfrm>
            <a:off x="533400" y="1295400"/>
            <a:ext cx="8305800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3. Parents take their children around the   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hangingPunct="0"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neighborhood to ask for________ and 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hangingPunct="0"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treats.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hangingPunct="0"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4. “Trick or treat” means kids will _______a    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hangingPunct="0"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trick on you if you  don’t  ________ them 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hangingPunct="0"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a treat.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23" name="Rectangle 7"/>
          <p:cNvSpPr>
            <a:spLocks noChangeArrowheads="1"/>
          </p:cNvSpPr>
          <p:nvPr/>
        </p:nvSpPr>
        <p:spPr bwMode="auto">
          <a:xfrm>
            <a:off x="5181600" y="2260600"/>
            <a:ext cx="1471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candies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24" name="Rectangle 8"/>
          <p:cNvSpPr>
            <a:spLocks noChangeArrowheads="1"/>
          </p:cNvSpPr>
          <p:nvPr/>
        </p:nvSpPr>
        <p:spPr bwMode="auto">
          <a:xfrm>
            <a:off x="6934200" y="3657600"/>
            <a:ext cx="928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25" name="Rectangle 9"/>
          <p:cNvSpPr>
            <a:spLocks noChangeArrowheads="1"/>
          </p:cNvSpPr>
          <p:nvPr/>
        </p:nvSpPr>
        <p:spPr bwMode="auto">
          <a:xfrm>
            <a:off x="6172200" y="4343400"/>
            <a:ext cx="8842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/>
      <p:bldP spid="81924" grpId="0"/>
      <p:bldP spid="819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609600" y="1295400"/>
            <a:ext cx="8153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05000"/>
              </a:lnSpc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</a:t>
            </a:r>
            <a:r>
              <a:rPr lang="en-US" altLang="zh-CN" sz="3200" b="1" dirty="0">
                <a:solidFill>
                  <a:srgbClr val="CC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dress up </a:t>
            </a:r>
            <a:r>
              <a:rPr lang="zh-CN" altLang="en-US" sz="3200" b="1" dirty="0">
                <a:solidFill>
                  <a:srgbClr val="CC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装扮</a:t>
            </a:r>
            <a:r>
              <a:rPr lang="en-US" altLang="zh-CN" sz="3200" b="1" dirty="0">
                <a:solidFill>
                  <a:srgbClr val="CC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;</a:t>
            </a:r>
            <a:r>
              <a:rPr lang="zh-CN" altLang="en-US" sz="3200" b="1" dirty="0">
                <a:solidFill>
                  <a:srgbClr val="CC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乔装打扮</a:t>
            </a:r>
            <a:r>
              <a:rPr lang="en-US" altLang="zh-CN" sz="3200" b="1" dirty="0">
                <a:solidFill>
                  <a:srgbClr val="CC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en-US" altLang="zh-CN" sz="3200" b="1" dirty="0">
              <a:solidFill>
                <a:srgbClr val="CC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05000"/>
              </a:lnSpc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Dre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ss up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常与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as, in 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连用构成短语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05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CC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dress up as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…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意为“装扮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/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乔装打扮成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…”</a:t>
            </a:r>
            <a:endParaRPr lang="en-US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05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CC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dress up in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…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意为“穿上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…”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后接表示衣服或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05000"/>
              </a:lnSpc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颜色的名词。</a:t>
            </a:r>
            <a:endParaRPr lang="en-US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05000"/>
              </a:lnSpc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►He likes to dress up as a soldier.</a:t>
            </a:r>
            <a:endParaRPr lang="en-US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05000"/>
              </a:lnSpc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他喜欢装扮成军人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en-US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2895600" y="457200"/>
            <a:ext cx="3163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40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Explanations </a:t>
            </a:r>
            <a:endParaRPr lang="en-US" altLang="zh-CN" u="sng" dirty="0">
              <a:ea typeface="黑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228600" y="244654"/>
            <a:ext cx="8763000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►On Christmas Day we always dress up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in red.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spcBef>
                <a:spcPts val="6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在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圣诞节我们总是穿上红衣服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en-US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spcBef>
                <a:spcPts val="600"/>
              </a:spcBef>
            </a:pPr>
            <a:r>
              <a:rPr lang="zh-CN" altLang="en-US" sz="3200" b="1" dirty="0">
                <a:solidFill>
                  <a:srgbClr val="CC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辨析：</a:t>
            </a:r>
            <a:r>
              <a:rPr lang="en-US" altLang="zh-CN" sz="3200" b="1" dirty="0">
                <a:solidFill>
                  <a:srgbClr val="CC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r>
              <a:rPr lang="en-US" altLang="en-US" sz="3200" b="1" dirty="0">
                <a:solidFill>
                  <a:srgbClr val="CC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ress</a:t>
            </a:r>
            <a:r>
              <a:rPr lang="en-US" altLang="zh-CN" sz="3200" b="1" dirty="0">
                <a:solidFill>
                  <a:srgbClr val="CC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 </a:t>
            </a:r>
            <a:r>
              <a:rPr lang="en-US" altLang="en-US" sz="3200" b="1" dirty="0">
                <a:solidFill>
                  <a:srgbClr val="CC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wear, put on, have on 与 be i</a:t>
            </a:r>
            <a:r>
              <a:rPr lang="en-US" altLang="zh-CN" sz="3200" b="1" dirty="0">
                <a:solidFill>
                  <a:srgbClr val="CC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  <a:endParaRPr lang="en-US" altLang="en-US" sz="3200" b="1" dirty="0">
              <a:solidFill>
                <a:srgbClr val="CC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spcBef>
                <a:spcPts val="6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ress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给某人穿衣服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”，</a:t>
            </a:r>
            <a:r>
              <a:rPr lang="en-US" altLang="en-US" sz="3200" b="1" dirty="0" err="1">
                <a:solidFill>
                  <a:srgbClr val="00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其宾语是人</a:t>
            </a:r>
            <a:r>
              <a:rPr lang="zh-CN" altLang="en-US" sz="3200" b="1" dirty="0">
                <a:solidFill>
                  <a:srgbClr val="00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或</a:t>
            </a:r>
            <a:r>
              <a:rPr lang="en-US" altLang="en-US" sz="3200" b="1" dirty="0">
                <a:solidFill>
                  <a:srgbClr val="00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en-US" sz="3200" b="1" dirty="0" err="1">
                <a:solidFill>
                  <a:srgbClr val="00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反身代</a:t>
            </a:r>
            <a:r>
              <a:rPr lang="zh-CN" altLang="en-US" sz="3200" b="1" dirty="0">
                <a:solidFill>
                  <a:srgbClr val="00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endParaRPr lang="zh-CN" altLang="en-US" sz="3200" b="1" dirty="0">
              <a:solidFill>
                <a:srgbClr val="00339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spcBef>
                <a:spcPts val="600"/>
              </a:spcBef>
            </a:pPr>
            <a:r>
              <a:rPr lang="zh-CN" altLang="en-US" sz="3200" b="1" dirty="0">
                <a:solidFill>
                  <a:srgbClr val="00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</a:t>
            </a:r>
            <a:r>
              <a:rPr lang="en-US" altLang="en-US" sz="3200" b="1" dirty="0" err="1">
                <a:solidFill>
                  <a:srgbClr val="00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词，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不是表示衣服等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的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名词</a:t>
            </a:r>
            <a:endParaRPr lang="en-US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spcBef>
                <a:spcPts val="6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Wear “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穿着；戴着”强调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状态</a:t>
            </a:r>
            <a:endParaRPr lang="zh-CN" altLang="en-US" sz="3200" b="1" dirty="0">
              <a:solidFill>
                <a:srgbClr val="0066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spcBef>
                <a:spcPts val="6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Put on “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穿上；戴着”强调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动作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spcBef>
                <a:spcPts val="6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Have on “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穿着；戴着”强调</a:t>
            </a:r>
            <a:r>
              <a:rPr lang="zh-CN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状态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r>
              <a:rPr lang="zh-CN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不能用于</a:t>
            </a:r>
            <a:r>
              <a:rPr lang="zh-CN" altLang="en-US" sz="32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被动</a:t>
            </a:r>
            <a:r>
              <a:rPr lang="zh-CN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语态。</a:t>
            </a:r>
            <a:endParaRPr lang="zh-CN" altLang="en-US" sz="3200" b="1" dirty="0">
              <a:solidFill>
                <a:srgbClr val="0099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spcBef>
                <a:spcPts val="6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Be in “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穿着；戴着”强调状态， 通常</a:t>
            </a:r>
            <a:r>
              <a:rPr lang="zh-CN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接表示</a:t>
            </a:r>
            <a:r>
              <a:rPr lang="zh-CN" altLang="en-US" sz="32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颜色</a:t>
            </a:r>
            <a:r>
              <a:rPr lang="zh-CN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的名词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3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3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3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3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3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83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3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3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3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3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83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609600" y="228600"/>
            <a:ext cx="8305800" cy="625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►She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dressed her son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and then sent him to school. 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1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她给儿子穿好衣服并送他去上学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 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15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►She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ear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s red shoes.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1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她穿着红色的鞋子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 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15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►He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put on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his best clothes for the party. 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1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为参加晚会他穿上了最好的衣服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en-US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15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►She had a beautiful new suit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on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1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她穿着一套漂亮的新衣服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en-US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15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►Who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is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the girl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red over there?</a:t>
            </a:r>
            <a:endParaRPr lang="en-US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1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那边穿红衣服的那个女孩是谁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？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4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4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4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4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84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4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4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4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4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84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4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4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4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84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4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4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4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4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84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49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49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49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49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849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457200" y="339725"/>
            <a:ext cx="8294688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“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Trick or treat” means kids will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play a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trick on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you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if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you don’t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give 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them a treat. 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(1)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play a trick on </a:t>
            </a:r>
            <a:r>
              <a:rPr lang="en-US" alt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意为“捉弄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”。</a:t>
            </a:r>
            <a:endParaRPr lang="en-US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►These children love playing tricks on their</a:t>
            </a:r>
            <a:endParaRPr lang="en-US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teacher.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这些孩子喜欢捉弄他们的老师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en-US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（2)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if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意为“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如果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”，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此处用于引导条件状语从句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主句是一般将来时，从句则用一般现在时。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►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 will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go home if it doesn’t rain tomorrow.</a:t>
            </a:r>
            <a:endParaRPr lang="en-US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如果明天不下雨，我就回家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6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6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6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0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0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0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60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60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3"/>
          <p:cNvSpPr>
            <a:spLocks noChangeArrowheads="1"/>
          </p:cNvSpPr>
          <p:nvPr/>
        </p:nvSpPr>
        <p:spPr bwMode="auto">
          <a:xfrm>
            <a:off x="457200" y="533400"/>
            <a:ext cx="8134350" cy="20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 Think about the Halloween activities </a:t>
            </a:r>
            <a:endParaRPr lang="en-US" altLang="zh-CN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interest you most. Discuss what you </a:t>
            </a:r>
            <a:endParaRPr lang="en-US" altLang="zh-CN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learnt with a partner.</a:t>
            </a:r>
            <a:endParaRPr lang="en-US" altLang="zh-CN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43" name="Rectangle 17"/>
          <p:cNvSpPr>
            <a:spLocks noChangeArrowheads="1"/>
          </p:cNvSpPr>
          <p:nvPr/>
        </p:nvSpPr>
        <p:spPr bwMode="auto">
          <a:xfrm>
            <a:off x="685800" y="2819400"/>
            <a:ext cx="807720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What have you learned about Halloween?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Oh, I know it’s a popular festivals in 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North America and it’s on October 31</a:t>
            </a:r>
            <a:r>
              <a:rPr lang="en-US" altLang="zh-CN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What do you like most about this festival?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I think it’s fun to dress up as cartoon 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characters!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5"/>
          <p:cNvSpPr>
            <a:spLocks noChangeArrowheads="1"/>
          </p:cNvSpPr>
          <p:nvPr/>
        </p:nvSpPr>
        <p:spPr bwMode="auto">
          <a:xfrm>
            <a:off x="457200" y="2667000"/>
            <a:ext cx="868680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35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Christmas                      Fourth Thursday in November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April Fool’s Day            February 14th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Halloween                       April 1st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St. Valentine’s Day        October 31st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Thanksgiving                  December 25th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88067" name="Text Box 6"/>
          <p:cNvSpPr txBox="1">
            <a:spLocks noChangeArrowheads="1"/>
          </p:cNvSpPr>
          <p:nvPr/>
        </p:nvSpPr>
        <p:spPr bwMode="auto">
          <a:xfrm>
            <a:off x="685800" y="685800"/>
            <a:ext cx="75628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know when these special days </a:t>
            </a:r>
            <a:endParaRPr lang="en-US" altLang="zh-CN" sz="3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are? Try to match each day with </a:t>
            </a:r>
            <a:endParaRPr lang="en-US" altLang="zh-CN" sz="3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correct date.</a:t>
            </a:r>
            <a:endParaRPr lang="en-US" altLang="zh-CN" sz="3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2209800" y="3124200"/>
            <a:ext cx="1981200" cy="2057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2286000" y="3733800"/>
            <a:ext cx="19812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2133600" y="4267200"/>
            <a:ext cx="19812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 flipV="1">
            <a:off x="2362200" y="3581400"/>
            <a:ext cx="1752600" cy="1219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V="1">
            <a:off x="2362200" y="3048000"/>
            <a:ext cx="1828800" cy="2438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88073" name="Picture 15" descr="图片6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629400" y="4114800"/>
            <a:ext cx="21336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animBg="1"/>
      <p:bldP spid="30731" grpId="0" animBg="1"/>
      <p:bldP spid="30732" grpId="0" animBg="1"/>
      <p:bldP spid="30733" grpId="0" animBg="1"/>
      <p:bldP spid="307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5" descr="logo1991[1]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895600" y="4114800"/>
            <a:ext cx="201771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AutoShape 6"/>
          <p:cNvSpPr>
            <a:spLocks noChangeArrowheads="1"/>
          </p:cNvSpPr>
          <p:nvPr/>
        </p:nvSpPr>
        <p:spPr bwMode="auto">
          <a:xfrm>
            <a:off x="4800600" y="1752600"/>
            <a:ext cx="3816350" cy="2592388"/>
          </a:xfrm>
          <a:prstGeom prst="wedgeRoundRectCallout">
            <a:avLst>
              <a:gd name="adj1" fmla="val -56157"/>
              <a:gd name="adj2" fmla="val 42037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/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</a:rPr>
              <a:t>Oh, I know it’s a popular festival in North America and it’s on October 31st.</a:t>
            </a:r>
            <a:endParaRPr lang="en-US" altLang="zh-CN" sz="32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092" name="AutoShape 7"/>
          <p:cNvSpPr>
            <a:spLocks noChangeArrowheads="1"/>
          </p:cNvSpPr>
          <p:nvPr/>
        </p:nvSpPr>
        <p:spPr bwMode="auto">
          <a:xfrm>
            <a:off x="533400" y="1828800"/>
            <a:ext cx="3024188" cy="1800225"/>
          </a:xfrm>
          <a:prstGeom prst="wedgeRoundRectCallout">
            <a:avLst>
              <a:gd name="adj1" fmla="val 43963"/>
              <a:gd name="adj2" fmla="val 66667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/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</a:rPr>
              <a:t>What have you learned about Halloween?</a:t>
            </a:r>
            <a:endParaRPr lang="en-US" altLang="zh-CN" sz="32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088" name="WordArt 8"/>
          <p:cNvSpPr>
            <a:spLocks noChangeArrowheads="1" noChangeShapeType="1" noTextEdit="1"/>
          </p:cNvSpPr>
          <p:nvPr/>
        </p:nvSpPr>
        <p:spPr bwMode="auto">
          <a:xfrm>
            <a:off x="3429000" y="609600"/>
            <a:ext cx="2303463" cy="863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>
              <a:defRPr/>
            </a:pPr>
            <a:r>
              <a:rPr lang="en-US" altLang="zh-CN" sz="3600" b="1" u="sng" kern="10">
                <a:ln w="12700">
                  <a:solidFill>
                    <a:schemeClr val="tx1"/>
                  </a:solidFill>
                  <a:round/>
                </a:ln>
                <a:gradFill rotWithShape="0">
                  <a:gsLst>
                    <a:gs pos="0">
                      <a:srgbClr val="008000"/>
                    </a:gs>
                    <a:gs pos="100000">
                      <a:srgbClr val="FFCCCC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 panose="020B0604020202020204" pitchFamily="34" charset="0"/>
              </a:rPr>
              <a:t>Pairwork</a:t>
            </a:r>
            <a:endParaRPr lang="zh-CN" altLang="en-US" sz="3600" b="1" u="sng" kern="10">
              <a:ln w="12700">
                <a:solidFill>
                  <a:schemeClr val="tx1"/>
                </a:solidFill>
                <a:round/>
              </a:ln>
              <a:gradFill rotWithShape="0">
                <a:gsLst>
                  <a:gs pos="0">
                    <a:srgbClr val="008000"/>
                  </a:gs>
                  <a:gs pos="100000">
                    <a:srgbClr val="FFCCCC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logo1991[1]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048000" y="3200400"/>
            <a:ext cx="201771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AutoShape 3"/>
          <p:cNvSpPr>
            <a:spLocks noChangeArrowheads="1"/>
          </p:cNvSpPr>
          <p:nvPr/>
        </p:nvSpPr>
        <p:spPr bwMode="auto">
          <a:xfrm>
            <a:off x="4724400" y="1600200"/>
            <a:ext cx="3816350" cy="1655763"/>
          </a:xfrm>
          <a:prstGeom prst="wedgeRoundRectCallout">
            <a:avLst>
              <a:gd name="adj1" fmla="val -42181"/>
              <a:gd name="adj2" fmla="val 68023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/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</a:rPr>
              <a:t>I think it’s fun to dress up as cartoon characters!</a:t>
            </a:r>
            <a:endParaRPr lang="en-US" altLang="zh-CN" sz="32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533400" y="990600"/>
            <a:ext cx="3168650" cy="1800225"/>
          </a:xfrm>
          <a:prstGeom prst="wedgeRoundRectCallout">
            <a:avLst>
              <a:gd name="adj1" fmla="val 39681"/>
              <a:gd name="adj2" fmla="val 66667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/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</a:rPr>
              <a:t>What do you like most about this festival?</a:t>
            </a:r>
            <a:endParaRPr lang="en-US" altLang="zh-CN" sz="32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logo1991[1]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987675" y="3573463"/>
            <a:ext cx="201771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AutoShape 3"/>
          <p:cNvSpPr>
            <a:spLocks noChangeArrowheads="1"/>
          </p:cNvSpPr>
          <p:nvPr/>
        </p:nvSpPr>
        <p:spPr bwMode="auto">
          <a:xfrm>
            <a:off x="4284663" y="990600"/>
            <a:ext cx="4173537" cy="2654300"/>
          </a:xfrm>
          <a:prstGeom prst="wedgeRoundRectCallout">
            <a:avLst>
              <a:gd name="adj1" fmla="val -32199"/>
              <a:gd name="adj2" fmla="val 60287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/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</a:rPr>
              <a:t>Many people make their houses look scary. They turn off the lights and light candles.</a:t>
            </a:r>
            <a:endParaRPr lang="en-US" altLang="zh-CN" sz="32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40" name="AutoShape 4"/>
          <p:cNvSpPr>
            <a:spLocks noChangeArrowheads="1"/>
          </p:cNvSpPr>
          <p:nvPr/>
        </p:nvSpPr>
        <p:spPr bwMode="auto">
          <a:xfrm>
            <a:off x="457200" y="1447800"/>
            <a:ext cx="3168650" cy="1800225"/>
          </a:xfrm>
          <a:prstGeom prst="wedgeRoundRectCallout">
            <a:avLst>
              <a:gd name="adj1" fmla="val 39681"/>
              <a:gd name="adj2" fmla="val 66667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/>
            <a:r>
              <a:rPr lang="en-US" altLang="zh-CN" sz="3400" b="1">
                <a:solidFill>
                  <a:schemeClr val="bg1"/>
                </a:solidFill>
                <a:latin typeface="Times New Roman" panose="02020603050405020304" pitchFamily="18" charset="0"/>
              </a:rPr>
              <a:t>What do people do on that day?</a:t>
            </a:r>
            <a:endParaRPr lang="en-US" altLang="zh-CN" sz="34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/>
      <p:bldP spid="911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914" name="WordArt 2"/>
          <p:cNvSpPr>
            <a:spLocks noChangeArrowheads="1" noChangeShapeType="1" noTextEdit="1"/>
          </p:cNvSpPr>
          <p:nvPr/>
        </p:nvSpPr>
        <p:spPr bwMode="auto">
          <a:xfrm>
            <a:off x="457200" y="2971800"/>
            <a:ext cx="5976938" cy="1901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altLang="zh-CN" sz="3600" b="1" u="sng" kern="10" dirty="0">
                <a:ln w="19050">
                  <a:solidFill>
                    <a:schemeClr val="bg1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Do you know something </a:t>
            </a:r>
            <a:endParaRPr lang="en-US" altLang="zh-CN" sz="3600" b="1" u="sng" kern="10" dirty="0">
              <a:ln w="19050">
                <a:solidFill>
                  <a:schemeClr val="bg1"/>
                </a:solidFill>
                <a:rou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CN" sz="3600" b="1" u="sng" kern="10" dirty="0">
                <a:ln w="19050">
                  <a:solidFill>
                    <a:schemeClr val="bg1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about Halloween?</a:t>
            </a:r>
            <a:endParaRPr lang="zh-CN" altLang="en-US" sz="3600" b="1" u="sng" kern="10" dirty="0">
              <a:ln w="19050">
                <a:solidFill>
                  <a:schemeClr val="bg1"/>
                </a:solidFill>
                <a:rou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logo1991[1]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132138" y="3068638"/>
            <a:ext cx="201771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AutoShape 3"/>
          <p:cNvSpPr>
            <a:spLocks noChangeArrowheads="1"/>
          </p:cNvSpPr>
          <p:nvPr/>
        </p:nvSpPr>
        <p:spPr bwMode="auto">
          <a:xfrm>
            <a:off x="4932363" y="1700213"/>
            <a:ext cx="3816350" cy="1655762"/>
          </a:xfrm>
          <a:prstGeom prst="wedgeRoundRectCallout">
            <a:avLst>
              <a:gd name="adj1" fmla="val -42181"/>
              <a:gd name="adj2" fmla="val 68023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/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</a:rPr>
              <a:t>They dress up as ghosts or black cats.</a:t>
            </a:r>
            <a:endParaRPr lang="en-US" altLang="zh-CN" sz="32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64" name="AutoShape 4"/>
          <p:cNvSpPr>
            <a:spLocks noChangeArrowheads="1"/>
          </p:cNvSpPr>
          <p:nvPr/>
        </p:nvSpPr>
        <p:spPr bwMode="auto">
          <a:xfrm>
            <a:off x="457200" y="1600200"/>
            <a:ext cx="3168650" cy="1295400"/>
          </a:xfrm>
          <a:prstGeom prst="wedgeRoundRectCallout">
            <a:avLst>
              <a:gd name="adj1" fmla="val 41431"/>
              <a:gd name="adj2" fmla="val 70343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/>
            <a:r>
              <a:rPr lang="en-US" altLang="zh-CN" sz="3400" b="1">
                <a:solidFill>
                  <a:schemeClr val="bg1"/>
                </a:solidFill>
                <a:latin typeface="Times New Roman" panose="02020603050405020304" pitchFamily="18" charset="0"/>
              </a:rPr>
              <a:t>What do little kids dress up?</a:t>
            </a:r>
            <a:endParaRPr lang="en-US" altLang="zh-CN" sz="34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  <p:bldP spid="921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logo1991[1]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771775" y="3860800"/>
            <a:ext cx="201771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AutoShape 3"/>
          <p:cNvSpPr>
            <a:spLocks noChangeArrowheads="1"/>
          </p:cNvSpPr>
          <p:nvPr/>
        </p:nvSpPr>
        <p:spPr bwMode="auto">
          <a:xfrm>
            <a:off x="4191000" y="685800"/>
            <a:ext cx="4572000" cy="3059113"/>
          </a:xfrm>
          <a:prstGeom prst="wedgeRoundRectCallout">
            <a:avLst>
              <a:gd name="adj1" fmla="val -39792"/>
              <a:gd name="adj2" fmla="val 65880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>
              <a:lnSpc>
                <a:spcPct val="95000"/>
              </a:lnSpc>
            </a:pPr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</a:rPr>
              <a:t>Yes. Children ask their neighbours for candies and treats. If you don’t give them a treat, they will play a trick on you.</a:t>
            </a:r>
            <a:endParaRPr lang="en-US" altLang="zh-CN" sz="32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381000" y="1752600"/>
            <a:ext cx="3529013" cy="1800225"/>
          </a:xfrm>
          <a:prstGeom prst="wedgeRoundRectCallout">
            <a:avLst>
              <a:gd name="adj1" fmla="val 30523"/>
              <a:gd name="adj2" fmla="val 66667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/>
            <a:r>
              <a:rPr lang="en-US" altLang="zh-CN" sz="3400" b="1">
                <a:solidFill>
                  <a:schemeClr val="bg1"/>
                </a:solidFill>
                <a:latin typeface="Times New Roman" panose="02020603050405020304" pitchFamily="18" charset="0"/>
              </a:rPr>
              <a:t>Do you know a game called “trick or treat”?</a:t>
            </a:r>
            <a:endParaRPr lang="en-US" altLang="zh-CN" sz="34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/>
      <p:bldP spid="9318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5"/>
          <p:cNvSpPr>
            <a:spLocks noChangeArrowheads="1"/>
          </p:cNvSpPr>
          <p:nvPr/>
        </p:nvSpPr>
        <p:spPr bwMode="auto">
          <a:xfrm>
            <a:off x="762000" y="1371600"/>
            <a:ext cx="7848600" cy="503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45000"/>
              </a:lnSpc>
            </a:pP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1.The question is ____the film is worth seeing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． </a:t>
            </a:r>
            <a:endParaRPr kumimoji="1" lang="zh-CN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45000"/>
              </a:lnSpc>
            </a:pP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A. if     B. what     C. whether      D. how </a:t>
            </a:r>
            <a:endParaRPr kumimoji="1" lang="en-US" altLang="zh-CN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45000"/>
              </a:lnSpc>
            </a:pP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2.One of the men held the view____ the book said was right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． </a:t>
            </a:r>
            <a:endParaRPr kumimoji="1" lang="zh-CN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45000"/>
              </a:lnSpc>
            </a:pP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A. that what   B. what that    </a:t>
            </a:r>
            <a:endParaRPr kumimoji="1" lang="en-US" altLang="zh-CN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45000"/>
              </a:lnSpc>
            </a:pP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C. that            D. whether </a:t>
            </a:r>
            <a:endParaRPr kumimoji="1" lang="en-US" altLang="zh-CN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3062" name="WordArt 6"/>
          <p:cNvSpPr>
            <a:spLocks noChangeArrowheads="1" noChangeShapeType="1" noTextEdit="1"/>
          </p:cNvSpPr>
          <p:nvPr/>
        </p:nvSpPr>
        <p:spPr bwMode="auto">
          <a:xfrm>
            <a:off x="3048000" y="609600"/>
            <a:ext cx="2971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altLang="zh-CN" sz="3600" b="1" u="sng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 panose="020B0A04020102020204" pitchFamily="34" charset="0"/>
              </a:rPr>
              <a:t>Exercises</a:t>
            </a:r>
            <a:endParaRPr lang="zh-CN" altLang="en-US" sz="3600" b="1" u="sng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4212" name="Rectangle 8"/>
          <p:cNvSpPr>
            <a:spLocks noChangeArrowheads="1"/>
          </p:cNvSpPr>
          <p:nvPr/>
        </p:nvSpPr>
        <p:spPr bwMode="auto">
          <a:xfrm>
            <a:off x="4572000" y="16002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kumimoji="1"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3" name="Rectangle 9"/>
          <p:cNvSpPr>
            <a:spLocks noChangeArrowheads="1"/>
          </p:cNvSpPr>
          <p:nvPr/>
        </p:nvSpPr>
        <p:spPr bwMode="auto">
          <a:xfrm>
            <a:off x="7086600" y="36576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kumimoji="1"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  <p:bldP spid="942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7924800" cy="433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45000"/>
              </a:lnSpc>
            </a:pP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3.They received orders ____  the work be done at once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． </a:t>
            </a:r>
            <a:endParaRPr kumimoji="1" lang="zh-CN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45000"/>
              </a:lnSpc>
            </a:pP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A. which  B. when    C. 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／         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D. that </a:t>
            </a:r>
            <a:endParaRPr kumimoji="1" lang="en-US" altLang="zh-CN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45000"/>
              </a:lnSpc>
            </a:pP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4.Dr. Black comes from either Oxford or Cambridge. I can't remember ____. </a:t>
            </a:r>
            <a:endParaRPr kumimoji="1" lang="en-US" altLang="zh-CN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45000"/>
              </a:lnSpc>
            </a:pP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A. where  B. there    C. which           D. that </a:t>
            </a:r>
            <a:endParaRPr kumimoji="1" lang="en-US" altLang="zh-CN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235" name="Rectangle 10"/>
          <p:cNvSpPr>
            <a:spLocks noChangeArrowheads="1"/>
          </p:cNvSpPr>
          <p:nvPr/>
        </p:nvSpPr>
        <p:spPr bwMode="auto">
          <a:xfrm>
            <a:off x="5257800" y="13716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kumimoji="1"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236" name="Rectangle 11"/>
          <p:cNvSpPr>
            <a:spLocks noChangeArrowheads="1"/>
          </p:cNvSpPr>
          <p:nvPr/>
        </p:nvSpPr>
        <p:spPr bwMode="auto">
          <a:xfrm>
            <a:off x="6477000" y="42672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kumimoji="1"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/>
      <p:bldP spid="952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914400" y="838200"/>
            <a:ext cx="7696200" cy="523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45000"/>
              </a:lnSpc>
            </a:pP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5.Energy is  ____ makes things work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． </a:t>
            </a:r>
            <a:endParaRPr kumimoji="1" lang="zh-CN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45000"/>
              </a:lnSpc>
              <a:buFontTx/>
              <a:buAutoNum type="alphaUcPeriod"/>
            </a:pP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what             B. everything  </a:t>
            </a:r>
            <a:endParaRPr kumimoji="1" lang="en-US" altLang="zh-CN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45000"/>
              </a:lnSpc>
            </a:pP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C. something   D. anything </a:t>
            </a:r>
            <a:endParaRPr kumimoji="1" lang="en-US" altLang="zh-CN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5000"/>
              </a:lnSpc>
            </a:pP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6.The reason____ I have to go is </a:t>
            </a:r>
            <a:r>
              <a:rPr kumimoji="1" lang="en-US" altLang="zh-CN" sz="3200" dirty="0">
                <a:solidFill>
                  <a:srgbClr val="000000"/>
                </a:solidFill>
              </a:rPr>
              <a:t>______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my mother is ill in bed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． </a:t>
            </a:r>
            <a:endParaRPr kumimoji="1" lang="zh-CN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5000"/>
              </a:lnSpc>
            </a:pP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A. why ; why   B. why ; because   </a:t>
            </a:r>
            <a:endParaRPr kumimoji="1" lang="en-US" altLang="zh-CN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5000"/>
              </a:lnSpc>
            </a:pP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C. why ; that    D. that ; because </a:t>
            </a:r>
            <a:endParaRPr kumimoji="1" lang="en-US" altLang="zh-CN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59" name="Rectangle 8"/>
          <p:cNvSpPr>
            <a:spLocks noChangeArrowheads="1"/>
          </p:cNvSpPr>
          <p:nvPr/>
        </p:nvSpPr>
        <p:spPr bwMode="auto">
          <a:xfrm>
            <a:off x="3352800" y="10668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kumimoji="1"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60" name="Rectangle 9"/>
          <p:cNvSpPr>
            <a:spLocks noChangeArrowheads="1"/>
          </p:cNvSpPr>
          <p:nvPr/>
        </p:nvSpPr>
        <p:spPr bwMode="auto">
          <a:xfrm>
            <a:off x="7543800" y="32004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kumimoji="1"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autoUpdateAnimBg="0"/>
      <p:bldP spid="96259" grpId="0"/>
      <p:bldP spid="962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5"/>
          <p:cNvSpPr>
            <a:spLocks noChangeArrowheads="1"/>
          </p:cNvSpPr>
          <p:nvPr/>
        </p:nvSpPr>
        <p:spPr bwMode="auto">
          <a:xfrm>
            <a:off x="609600" y="1066800"/>
            <a:ext cx="8153400" cy="462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5000"/>
              </a:lnSpc>
            </a:pP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7.He doesn't think the question of ____ they are men or women is important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． </a:t>
            </a:r>
            <a:endParaRPr kumimoji="1" lang="zh-CN" alt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5000"/>
              </a:lnSpc>
            </a:pP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A. whether   B. if       C. which   D. why </a:t>
            </a:r>
            <a:endParaRPr kumimoji="1" lang="en-US" altLang="zh-CN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5000"/>
              </a:lnSpc>
            </a:pP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8.He often thinks of  ____ he can do more for his country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． </a:t>
            </a:r>
            <a:endParaRPr kumimoji="1" lang="zh-CN" alt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5000"/>
              </a:lnSpc>
            </a:pP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A. what       B. how    C. that   D. which </a:t>
            </a:r>
            <a:endParaRPr kumimoji="1" lang="en-US" altLang="zh-CN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83" name="Rectangle 6"/>
          <p:cNvSpPr>
            <a:spLocks noChangeArrowheads="1"/>
          </p:cNvSpPr>
          <p:nvPr/>
        </p:nvSpPr>
        <p:spPr bwMode="auto">
          <a:xfrm>
            <a:off x="7086600" y="12954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kumimoji="1"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84" name="Rectangle 7"/>
          <p:cNvSpPr>
            <a:spLocks noChangeArrowheads="1"/>
          </p:cNvSpPr>
          <p:nvPr/>
        </p:nvSpPr>
        <p:spPr bwMode="auto">
          <a:xfrm>
            <a:off x="4648200" y="35814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kumimoji="1"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/>
      <p:bldP spid="9728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ChangeArrowheads="1"/>
          </p:cNvSpPr>
          <p:nvPr/>
        </p:nvSpPr>
        <p:spPr bwMode="auto">
          <a:xfrm>
            <a:off x="609600" y="762000"/>
            <a:ext cx="7848600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5000"/>
              </a:lnSpc>
            </a:pP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9.It was ordered that all the soldiers ____ to the front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． </a:t>
            </a:r>
            <a:endParaRPr kumimoji="1" lang="zh-CN" alt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5000"/>
              </a:lnSpc>
            </a:pP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A. should send      B. must be sent   </a:t>
            </a:r>
            <a:endParaRPr kumimoji="1" lang="en-US" altLang="zh-CN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5000"/>
              </a:lnSpc>
            </a:pP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C. should be sent   D. must go </a:t>
            </a:r>
            <a:endParaRPr kumimoji="1" lang="en-US" altLang="zh-CN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5000"/>
              </a:lnSpc>
            </a:pP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10.Air is to us  ____ water is to fish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． </a:t>
            </a:r>
            <a:endParaRPr kumimoji="1" lang="zh-CN" alt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5000"/>
              </a:lnSpc>
            </a:pP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A. is that               B. what              </a:t>
            </a:r>
            <a:endParaRPr kumimoji="1" lang="en-US" altLang="zh-CN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5000"/>
              </a:lnSpc>
            </a:pP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C. which                D. that</a:t>
            </a:r>
            <a:endParaRPr kumimoji="1" lang="en-US" altLang="zh-CN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07" name="Rectangle 6"/>
          <p:cNvSpPr>
            <a:spLocks noChangeArrowheads="1"/>
          </p:cNvSpPr>
          <p:nvPr/>
        </p:nvSpPr>
        <p:spPr bwMode="auto">
          <a:xfrm>
            <a:off x="7315200" y="990600"/>
            <a:ext cx="455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kumimoji="1"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08" name="Rectangle 7"/>
          <p:cNvSpPr>
            <a:spLocks noChangeArrowheads="1"/>
          </p:cNvSpPr>
          <p:nvPr/>
        </p:nvSpPr>
        <p:spPr bwMode="auto">
          <a:xfrm>
            <a:off x="3352800" y="4038600"/>
            <a:ext cx="455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kumimoji="1"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/>
      <p:bldP spid="9830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1676400" y="3200400"/>
            <a:ext cx="5761038" cy="3667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1028700" y="2840038"/>
            <a:ext cx="7777163" cy="18018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0055" indent="-4400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5918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58115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103755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625725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0829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540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997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454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1. Review the next part .</a:t>
            </a:r>
            <a:endParaRPr lang="en-US" altLang="zh-CN" sz="3400" b="1" dirty="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2. Remember the new words and expressions</a:t>
            </a:r>
            <a:r>
              <a:rPr lang="en-US" altLang="zh-CN" sz="3400" b="1" dirty="0" smtClean="0">
                <a:latin typeface="Times New Roman" panose="02020603050405020304" pitchFamily="18" charset="0"/>
              </a:rPr>
              <a:t>. </a:t>
            </a:r>
            <a:endParaRPr lang="en-US" altLang="zh-CN" sz="3400" b="1" dirty="0">
              <a:latin typeface="Times New Roman" panose="02020603050405020304" pitchFamily="18" charset="0"/>
            </a:endParaRPr>
          </a:p>
        </p:txBody>
      </p:sp>
      <p:pic>
        <p:nvPicPr>
          <p:cNvPr id="99332" name="Picture 4" descr="homework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057400" y="1676400"/>
            <a:ext cx="43688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WordArt 4"/>
          <p:cNvSpPr>
            <a:spLocks noChangeArrowheads="1" noChangeShapeType="1" noTextEdit="1"/>
          </p:cNvSpPr>
          <p:nvPr/>
        </p:nvSpPr>
        <p:spPr bwMode="auto">
          <a:xfrm>
            <a:off x="1676400" y="2438400"/>
            <a:ext cx="6248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altLang="zh-CN" sz="3600" u="sng" kern="10">
                <a:ln w="9525">
                  <a:solidFill>
                    <a:srgbClr val="FFCC99"/>
                  </a:solidFill>
                  <a:round/>
                </a:ln>
                <a:solidFill>
                  <a:srgbClr val="FF99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Thank You!</a:t>
            </a:r>
            <a:endParaRPr lang="zh-CN" altLang="en-US" sz="3600" u="sng" kern="10">
              <a:ln w="9525">
                <a:solidFill>
                  <a:srgbClr val="FFCC99"/>
                </a:solidFill>
                <a:round/>
              </a:ln>
              <a:solidFill>
                <a:srgbClr val="FF99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6"/>
          <p:cNvSpPr txBox="1">
            <a:spLocks noChangeArrowheads="1"/>
          </p:cNvSpPr>
          <p:nvPr/>
        </p:nvSpPr>
        <p:spPr bwMode="auto">
          <a:xfrm>
            <a:off x="2286000" y="5589588"/>
            <a:ext cx="49672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6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make pumpkin lanterns</a:t>
            </a:r>
            <a:endParaRPr lang="en-US" altLang="zh-CN" sz="3600" b="1" dirty="0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4755" name="Picture 3" descr="0UF2C11-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971550" y="908050"/>
            <a:ext cx="7272338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095375" y="7699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908175" y="260350"/>
            <a:ext cx="508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dress up and wear masks</a:t>
            </a:r>
            <a:endParaRPr lang="en-US" altLang="zh-CN" sz="3600" b="1" dirty="0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5780" name="Picture 4" descr="51899_1034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810000" y="28194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 descr="1161162906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44640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6000" y="4025905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990600" y="1828800"/>
            <a:ext cx="2895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have a special party</a:t>
            </a:r>
            <a:endParaRPr lang="en-US" altLang="zh-CN" sz="3600" b="1" dirty="0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5410200" y="3505200"/>
            <a:ext cx="300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paint the faces</a:t>
            </a:r>
            <a:endParaRPr lang="en-US" altLang="zh-CN" sz="3600" b="1" dirty="0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6804" name="Picture 4" descr="2D62CBA0FC8BC122004072F5A567789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495800" y="609600"/>
            <a:ext cx="3743325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429000"/>
            <a:ext cx="47529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533400" y="4495800"/>
            <a:ext cx="381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knock on the door</a:t>
            </a:r>
            <a:endParaRPr lang="en-US" altLang="zh-CN" sz="3600" b="1" dirty="0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762000" y="685800"/>
            <a:ext cx="73453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66FF"/>
                </a:solidFill>
                <a:ea typeface="黑体" panose="02010609060101010101" pitchFamily="49" charset="-122"/>
              </a:rPr>
              <a:t>Play a game called ‘</a:t>
            </a:r>
            <a:r>
              <a:rPr lang="en-US" altLang="zh-CN" sz="3600" b="1" dirty="0">
                <a:solidFill>
                  <a:srgbClr val="FF33CC"/>
                </a:solidFill>
                <a:ea typeface="黑体" panose="02010609060101010101" pitchFamily="49" charset="-122"/>
              </a:rPr>
              <a:t>trick or treat</a:t>
            </a:r>
            <a:r>
              <a:rPr lang="en-US" altLang="zh-CN" sz="3600" b="1" dirty="0">
                <a:solidFill>
                  <a:srgbClr val="0066FF"/>
                </a:solidFill>
                <a:ea typeface="黑体" panose="02010609060101010101" pitchFamily="49" charset="-122"/>
              </a:rPr>
              <a:t>’</a:t>
            </a:r>
            <a:endParaRPr lang="en-US" altLang="zh-CN" sz="3600" b="1" dirty="0">
              <a:solidFill>
                <a:srgbClr val="0066FF"/>
              </a:solidFill>
              <a:ea typeface="黑体" panose="02010609060101010101" pitchFamily="49" charset="-122"/>
            </a:endParaRP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4572000" y="4365625"/>
            <a:ext cx="4321175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0" hangingPunct="0">
              <a:lnSpc>
                <a:spcPct val="95000"/>
              </a:lnSpc>
            </a:pPr>
            <a:r>
              <a:rPr lang="en-US" altLang="zh-CN" sz="3600" b="1">
                <a:solidFill>
                  <a:srgbClr val="FF33CC"/>
                </a:solidFill>
                <a:latin typeface="Times New Roman" panose="02020603050405020304" pitchFamily="18" charset="0"/>
              </a:rPr>
              <a:t>ask for candies and</a:t>
            </a:r>
            <a:endParaRPr lang="en-US" altLang="zh-CN" sz="3600" b="1">
              <a:solidFill>
                <a:srgbClr val="FF33CC"/>
              </a:solidFill>
              <a:latin typeface="Times New Roman" panose="02020603050405020304" pitchFamily="18" charset="0"/>
            </a:endParaRPr>
          </a:p>
          <a:p>
            <a:pPr marL="342900" indent="-342900" algn="l" eaLnBrk="0" hangingPunct="0">
              <a:lnSpc>
                <a:spcPct val="95000"/>
              </a:lnSpc>
            </a:pPr>
            <a:r>
              <a:rPr lang="en-US" altLang="zh-CN" sz="3600" b="1">
                <a:solidFill>
                  <a:srgbClr val="FF33CC"/>
                </a:solidFill>
                <a:latin typeface="Times New Roman" panose="02020603050405020304" pitchFamily="18" charset="0"/>
              </a:rPr>
              <a:t>treats</a:t>
            </a:r>
            <a:r>
              <a:rPr lang="en-US" altLang="zh-CN" sz="3200">
                <a:solidFill>
                  <a:srgbClr val="FF33CC"/>
                </a:solidFill>
                <a:latin typeface="Times New Roman" panose="02020603050405020304" pitchFamily="18" charset="0"/>
              </a:rPr>
              <a:t>                </a:t>
            </a:r>
            <a:endParaRPr lang="en-US" altLang="zh-CN" sz="3200" b="1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447800" y="5334000"/>
            <a:ext cx="57245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3600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“If you do not give us a treat, </a:t>
            </a:r>
            <a:endParaRPr kumimoji="1" lang="en-US" altLang="zh-CN" sz="3600" b="1" i="1" dirty="0">
              <a:solidFill>
                <a:srgbClr val="0066FF"/>
              </a:solidFill>
              <a:latin typeface="Times New Roman" panose="02020603050405020304" pitchFamily="18" charset="0"/>
            </a:endParaRPr>
          </a:p>
          <a:p>
            <a:r>
              <a:rPr kumimoji="1" lang="en-US" altLang="zh-CN" sz="3600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we can play a trick on you.”</a:t>
            </a:r>
            <a:endParaRPr kumimoji="1" lang="en-US" altLang="zh-CN" sz="3600" b="1" i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7830" name="Picture 6" descr="20111029221026_2621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495800" y="1600200"/>
            <a:ext cx="406717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524000"/>
            <a:ext cx="3911600" cy="297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4"/>
          <p:cNvSpPr>
            <a:spLocks noChangeArrowheads="1"/>
          </p:cNvSpPr>
          <p:nvPr/>
        </p:nvSpPr>
        <p:spPr bwMode="auto">
          <a:xfrm>
            <a:off x="457200" y="2209800"/>
            <a:ext cx="8001000" cy="1752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66"/>
                    </a:gs>
                    <a:gs pos="100000">
                      <a:srgbClr val="DBFFB7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>
            <a:flatTx/>
          </a:bodyPr>
          <a:lstStyle/>
          <a:p>
            <a:pPr algn="l"/>
            <a:endParaRPr lang="zh-CN" altLang="zh-CN"/>
          </a:p>
        </p:txBody>
      </p:sp>
      <p:sp>
        <p:nvSpPr>
          <p:cNvPr id="78851" name="Rectangle 5"/>
          <p:cNvSpPr>
            <a:spLocks noChangeArrowheads="1"/>
          </p:cNvSpPr>
          <p:nvPr/>
        </p:nvSpPr>
        <p:spPr bwMode="auto">
          <a:xfrm>
            <a:off x="762000" y="2057400"/>
            <a:ext cx="75438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scary           dress up           haunted house  </a:t>
            </a:r>
            <a:endParaRPr lang="en-US" altLang="zh-CN" sz="3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 cat     candy              trick or treat </a:t>
            </a:r>
            <a:endParaRPr lang="en-US" altLang="zh-CN" sz="3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ghost           October           spider </a:t>
            </a:r>
            <a:endParaRPr lang="en-US" altLang="zh-CN" sz="3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852" name="Rectangle 13"/>
          <p:cNvSpPr>
            <a:spLocks noChangeArrowheads="1"/>
          </p:cNvSpPr>
          <p:nvPr/>
        </p:nvSpPr>
        <p:spPr bwMode="auto">
          <a:xfrm>
            <a:off x="838200" y="304800"/>
            <a:ext cx="78486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1a </a:t>
            </a: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Look at the pictures and words related to Halloween. What do you think this festival is about?</a:t>
            </a:r>
            <a:endParaRPr lang="en-US" altLang="zh-CN" sz="36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8853" name="Picture 1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9600" y="4038600"/>
            <a:ext cx="8001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>
            <a:spLocks noChangeArrowheads="1"/>
          </p:cNvSpPr>
          <p:nvPr/>
        </p:nvSpPr>
        <p:spPr bwMode="auto">
          <a:xfrm>
            <a:off x="762000" y="762000"/>
            <a:ext cx="725805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1b. Listen and answer the questions.</a:t>
            </a:r>
            <a:endParaRPr lang="en-US" altLang="zh-CN" sz="36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5" name="Rectangle 7"/>
          <p:cNvSpPr>
            <a:spLocks noChangeArrowheads="1"/>
          </p:cNvSpPr>
          <p:nvPr/>
        </p:nvSpPr>
        <p:spPr bwMode="auto">
          <a:xfrm>
            <a:off x="762000" y="1814513"/>
            <a:ext cx="7529513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Where is Halloween popular?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When do people celebrate Halloween?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What does Wu Yu think of this festival?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876" name="Rectangle 9"/>
          <p:cNvSpPr>
            <a:spLocks noChangeArrowheads="1"/>
          </p:cNvSpPr>
          <p:nvPr/>
        </p:nvSpPr>
        <p:spPr bwMode="auto">
          <a:xfrm>
            <a:off x="1524000" y="2514600"/>
            <a:ext cx="3435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north America.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877" name="Rectangle 10"/>
          <p:cNvSpPr>
            <a:spLocks noChangeArrowheads="1"/>
          </p:cNvSpPr>
          <p:nvPr/>
        </p:nvSpPr>
        <p:spPr bwMode="auto">
          <a:xfrm>
            <a:off x="1524000" y="3733800"/>
            <a:ext cx="315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October 31st.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878" name="Rectangle 11"/>
          <p:cNvSpPr>
            <a:spLocks noChangeArrowheads="1"/>
          </p:cNvSpPr>
          <p:nvPr/>
        </p:nvSpPr>
        <p:spPr bwMode="auto">
          <a:xfrm>
            <a:off x="1447800" y="4876800"/>
            <a:ext cx="59277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thinks it is quite a scary but 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really fun festivals.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  <p:bldP spid="79877" grpId="0"/>
      <p:bldP spid="798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>
            <a:spLocks noChangeArrowheads="1"/>
          </p:cNvSpPr>
          <p:nvPr/>
        </p:nvSpPr>
        <p:spPr bwMode="auto">
          <a:xfrm>
            <a:off x="381000" y="1284288"/>
            <a:ext cx="861060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 algn="l" eaLnBrk="0" hangingPunct="0">
              <a:lnSpc>
                <a:spcPct val="130000"/>
              </a:lnSpc>
              <a:tabLst>
                <a:tab pos="5273675" algn="r"/>
              </a:tabLst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 Many people make their _______look scary.    They  may ________ the lights and light candles. They sometimes also put things like spiders and ghosts around the doors and___________.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eaLnBrk="0" hangingPunct="0">
              <a:lnSpc>
                <a:spcPct val="130000"/>
              </a:lnSpc>
              <a:tabLst>
                <a:tab pos="5273675" algn="r"/>
              </a:tabLst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Little kids and even parents _________as ghosts or black cats. They  can also dress up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eaLnBrk="0" hangingPunct="0">
              <a:lnSpc>
                <a:spcPct val="130000"/>
              </a:lnSpc>
              <a:tabLst>
                <a:tab pos="5273675" algn="r"/>
              </a:tabLst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as fun things like________ characters. 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899" name="Text Box 7"/>
          <p:cNvSpPr txBox="1">
            <a:spLocks noChangeArrowheads="1"/>
          </p:cNvSpPr>
          <p:nvPr/>
        </p:nvSpPr>
        <p:spPr bwMode="auto">
          <a:xfrm>
            <a:off x="609600" y="381000"/>
            <a:ext cx="61912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30000"/>
              </a:lnSpc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1c Listen and fill in the blanks.</a:t>
            </a:r>
            <a:endParaRPr lang="en-US" altLang="zh-CN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00" name="Rectangle 9"/>
          <p:cNvSpPr>
            <a:spLocks noChangeArrowheads="1"/>
          </p:cNvSpPr>
          <p:nvPr/>
        </p:nvSpPr>
        <p:spPr bwMode="auto">
          <a:xfrm>
            <a:off x="5105400" y="1422400"/>
            <a:ext cx="1438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houses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01" name="Rectangle 10"/>
          <p:cNvSpPr>
            <a:spLocks noChangeArrowheads="1"/>
          </p:cNvSpPr>
          <p:nvPr/>
        </p:nvSpPr>
        <p:spPr bwMode="auto">
          <a:xfrm>
            <a:off x="2743200" y="2032000"/>
            <a:ext cx="16271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 off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02" name="Rectangle 11"/>
          <p:cNvSpPr>
            <a:spLocks noChangeArrowheads="1"/>
          </p:cNvSpPr>
          <p:nvPr/>
        </p:nvSpPr>
        <p:spPr bwMode="auto">
          <a:xfrm>
            <a:off x="1600200" y="3937000"/>
            <a:ext cx="17986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03" name="Rectangle 12"/>
          <p:cNvSpPr>
            <a:spLocks noChangeArrowheads="1"/>
          </p:cNvSpPr>
          <p:nvPr/>
        </p:nvSpPr>
        <p:spPr bwMode="auto">
          <a:xfrm>
            <a:off x="5791200" y="4572000"/>
            <a:ext cx="1641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dress up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04" name="Rectangle 14"/>
          <p:cNvSpPr>
            <a:spLocks noChangeArrowheads="1"/>
          </p:cNvSpPr>
          <p:nvPr/>
        </p:nvSpPr>
        <p:spPr bwMode="auto">
          <a:xfrm>
            <a:off x="3733800" y="5791200"/>
            <a:ext cx="1516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cartoon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  <p:bldP spid="80901" grpId="0"/>
      <p:bldP spid="80902" grpId="0"/>
      <p:bldP spid="80903" grpId="0"/>
      <p:bldP spid="80904" grpId="0"/>
    </p:bldLst>
  </p:timing>
</p:sld>
</file>

<file path=ppt/theme/theme1.xml><?xml version="1.0" encoding="utf-8"?>
<a:theme xmlns:a="http://schemas.openxmlformats.org/drawingml/2006/main" name="第一PPT模板网-WWW.1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5691</Words>
  <Application>WPS 演示</Application>
  <PresentationFormat>全屏显示(4:3)</PresentationFormat>
  <Paragraphs>231</Paragraphs>
  <Slides>28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2" baseType="lpstr">
      <vt:lpstr>Arial</vt:lpstr>
      <vt:lpstr>宋体</vt:lpstr>
      <vt:lpstr>Wingdings</vt:lpstr>
      <vt:lpstr>Calibri</vt:lpstr>
      <vt:lpstr>Adobe Garamond Pro Bold</vt:lpstr>
      <vt:lpstr>Segoe Print</vt:lpstr>
      <vt:lpstr>微软雅黑</vt:lpstr>
      <vt:lpstr>Times New Roman</vt:lpstr>
      <vt:lpstr>黑体</vt:lpstr>
      <vt:lpstr>Arial Unicode MS</vt:lpstr>
      <vt:lpstr>Arial Black</vt:lpstr>
      <vt:lpstr>华文行楷</vt:lpstr>
      <vt:lpstr>Arial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4</cp:revision>
  <cp:lastPrinted>2113-01-01T00:00:00Z</cp:lastPrinted>
  <dcterms:created xsi:type="dcterms:W3CDTF">2113-01-01T00:00:00Z</dcterms:created>
  <dcterms:modified xsi:type="dcterms:W3CDTF">2019-10-18T01:28:50Z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2052-11.1.0.9058</vt:lpwstr>
  </property>
</Properties>
</file>